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97" r:id="rId2"/>
    <p:sldId id="318" r:id="rId3"/>
    <p:sldId id="298" r:id="rId4"/>
    <p:sldId id="300" r:id="rId5"/>
    <p:sldId id="302" r:id="rId6"/>
    <p:sldId id="303" r:id="rId7"/>
    <p:sldId id="304" r:id="rId8"/>
    <p:sldId id="306" r:id="rId9"/>
    <p:sldId id="308" r:id="rId10"/>
    <p:sldId id="309" r:id="rId11"/>
    <p:sldId id="310" r:id="rId12"/>
    <p:sldId id="319" r:id="rId13"/>
    <p:sldId id="320" r:id="rId14"/>
    <p:sldId id="321" r:id="rId15"/>
  </p:sldIdLst>
  <p:sldSz cx="6400800" cy="4800600"/>
  <p:notesSz cx="6858000" cy="9144000"/>
  <p:defaultTextStyle>
    <a:defPPr>
      <a:defRPr lang="en-US"/>
    </a:defPPr>
    <a:lvl1pPr marL="0" algn="l" defTabSz="640048" rtl="0" eaLnBrk="1" latinLnBrk="0" hangingPunct="1">
      <a:defRPr sz="1300" kern="1200">
        <a:solidFill>
          <a:schemeClr val="tx1"/>
        </a:solidFill>
        <a:latin typeface="+mn-lt"/>
        <a:ea typeface="+mn-ea"/>
        <a:cs typeface="+mn-cs"/>
      </a:defRPr>
    </a:lvl1pPr>
    <a:lvl2pPr marL="320024" algn="l" defTabSz="640048" rtl="0" eaLnBrk="1" latinLnBrk="0" hangingPunct="1">
      <a:defRPr sz="1300" kern="1200">
        <a:solidFill>
          <a:schemeClr val="tx1"/>
        </a:solidFill>
        <a:latin typeface="+mn-lt"/>
        <a:ea typeface="+mn-ea"/>
        <a:cs typeface="+mn-cs"/>
      </a:defRPr>
    </a:lvl2pPr>
    <a:lvl3pPr marL="640048" algn="l" defTabSz="640048" rtl="0" eaLnBrk="1" latinLnBrk="0" hangingPunct="1">
      <a:defRPr sz="1300" kern="1200">
        <a:solidFill>
          <a:schemeClr val="tx1"/>
        </a:solidFill>
        <a:latin typeface="+mn-lt"/>
        <a:ea typeface="+mn-ea"/>
        <a:cs typeface="+mn-cs"/>
      </a:defRPr>
    </a:lvl3pPr>
    <a:lvl4pPr marL="960072" algn="l" defTabSz="640048" rtl="0" eaLnBrk="1" latinLnBrk="0" hangingPunct="1">
      <a:defRPr sz="1300" kern="1200">
        <a:solidFill>
          <a:schemeClr val="tx1"/>
        </a:solidFill>
        <a:latin typeface="+mn-lt"/>
        <a:ea typeface="+mn-ea"/>
        <a:cs typeface="+mn-cs"/>
      </a:defRPr>
    </a:lvl4pPr>
    <a:lvl5pPr marL="1280096" algn="l" defTabSz="640048" rtl="0" eaLnBrk="1" latinLnBrk="0" hangingPunct="1">
      <a:defRPr sz="1300" kern="1200">
        <a:solidFill>
          <a:schemeClr val="tx1"/>
        </a:solidFill>
        <a:latin typeface="+mn-lt"/>
        <a:ea typeface="+mn-ea"/>
        <a:cs typeface="+mn-cs"/>
      </a:defRPr>
    </a:lvl5pPr>
    <a:lvl6pPr marL="1600120" algn="l" defTabSz="640048" rtl="0" eaLnBrk="1" latinLnBrk="0" hangingPunct="1">
      <a:defRPr sz="1300" kern="1200">
        <a:solidFill>
          <a:schemeClr val="tx1"/>
        </a:solidFill>
        <a:latin typeface="+mn-lt"/>
        <a:ea typeface="+mn-ea"/>
        <a:cs typeface="+mn-cs"/>
      </a:defRPr>
    </a:lvl6pPr>
    <a:lvl7pPr marL="1920144" algn="l" defTabSz="640048" rtl="0" eaLnBrk="1" latinLnBrk="0" hangingPunct="1">
      <a:defRPr sz="1300" kern="1200">
        <a:solidFill>
          <a:schemeClr val="tx1"/>
        </a:solidFill>
        <a:latin typeface="+mn-lt"/>
        <a:ea typeface="+mn-ea"/>
        <a:cs typeface="+mn-cs"/>
      </a:defRPr>
    </a:lvl7pPr>
    <a:lvl8pPr marL="2240168" algn="l" defTabSz="640048" rtl="0" eaLnBrk="1" latinLnBrk="0" hangingPunct="1">
      <a:defRPr sz="1300" kern="1200">
        <a:solidFill>
          <a:schemeClr val="tx1"/>
        </a:solidFill>
        <a:latin typeface="+mn-lt"/>
        <a:ea typeface="+mn-ea"/>
        <a:cs typeface="+mn-cs"/>
      </a:defRPr>
    </a:lvl8pPr>
    <a:lvl9pPr marL="2560192" algn="l" defTabSz="640048" rtl="0" eaLnBrk="1" latinLnBrk="0" hangingPunct="1">
      <a:defRPr sz="1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68" d="100"/>
          <a:sy n="168" d="100"/>
        </p:scale>
        <p:origin x="-828" y="72"/>
      </p:cViewPr>
      <p:guideLst>
        <p:guide orient="horz" pos="1512"/>
        <p:guide pos="20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E4218-6938-4046-ABF7-F93935A87D31}" type="datetimeFigureOut">
              <a:rPr lang="en-US" smtClean="0"/>
              <a:pPr/>
              <a:t>11/6/2017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6740CA-F237-4675-B60D-7CDF931017A8}" type="slidenum">
              <a:rPr lang="en-US" smtClean="0"/>
              <a:pPr/>
              <a:t>‹#›</a:t>
            </a:fld>
            <a:endParaRPr lang="en-US" dirty="0"/>
          </a:p>
        </p:txBody>
      </p:sp>
    </p:spTree>
    <p:extLst>
      <p:ext uri="{BB962C8B-B14F-4D97-AF65-F5344CB8AC3E}">
        <p14:creationId xmlns:p14="http://schemas.microsoft.com/office/powerpoint/2010/main" val="4151081218"/>
      </p:ext>
    </p:extLst>
  </p:cSld>
  <p:clrMap bg1="lt1" tx1="dk1" bg2="lt2" tx2="dk2" accent1="accent1" accent2="accent2" accent3="accent3" accent4="accent4" accent5="accent5" accent6="accent6" hlink="hlink" folHlink="folHlink"/>
  <p:notesStyle>
    <a:lvl1pPr marL="0" algn="l" defTabSz="640048" rtl="0" eaLnBrk="1" latinLnBrk="0" hangingPunct="1">
      <a:defRPr sz="800" kern="1200">
        <a:solidFill>
          <a:schemeClr val="tx1"/>
        </a:solidFill>
        <a:latin typeface="+mn-lt"/>
        <a:ea typeface="+mn-ea"/>
        <a:cs typeface="+mn-cs"/>
      </a:defRPr>
    </a:lvl1pPr>
    <a:lvl2pPr marL="320024" algn="l" defTabSz="640048" rtl="0" eaLnBrk="1" latinLnBrk="0" hangingPunct="1">
      <a:defRPr sz="800" kern="1200">
        <a:solidFill>
          <a:schemeClr val="tx1"/>
        </a:solidFill>
        <a:latin typeface="+mn-lt"/>
        <a:ea typeface="+mn-ea"/>
        <a:cs typeface="+mn-cs"/>
      </a:defRPr>
    </a:lvl2pPr>
    <a:lvl3pPr marL="640048" algn="l" defTabSz="640048" rtl="0" eaLnBrk="1" latinLnBrk="0" hangingPunct="1">
      <a:defRPr sz="800" kern="1200">
        <a:solidFill>
          <a:schemeClr val="tx1"/>
        </a:solidFill>
        <a:latin typeface="+mn-lt"/>
        <a:ea typeface="+mn-ea"/>
        <a:cs typeface="+mn-cs"/>
      </a:defRPr>
    </a:lvl3pPr>
    <a:lvl4pPr marL="960072" algn="l" defTabSz="640048" rtl="0" eaLnBrk="1" latinLnBrk="0" hangingPunct="1">
      <a:defRPr sz="800" kern="1200">
        <a:solidFill>
          <a:schemeClr val="tx1"/>
        </a:solidFill>
        <a:latin typeface="+mn-lt"/>
        <a:ea typeface="+mn-ea"/>
        <a:cs typeface="+mn-cs"/>
      </a:defRPr>
    </a:lvl4pPr>
    <a:lvl5pPr marL="1280096" algn="l" defTabSz="640048" rtl="0" eaLnBrk="1" latinLnBrk="0" hangingPunct="1">
      <a:defRPr sz="800" kern="1200">
        <a:solidFill>
          <a:schemeClr val="tx1"/>
        </a:solidFill>
        <a:latin typeface="+mn-lt"/>
        <a:ea typeface="+mn-ea"/>
        <a:cs typeface="+mn-cs"/>
      </a:defRPr>
    </a:lvl5pPr>
    <a:lvl6pPr marL="1600120" algn="l" defTabSz="640048" rtl="0" eaLnBrk="1" latinLnBrk="0" hangingPunct="1">
      <a:defRPr sz="800" kern="1200">
        <a:solidFill>
          <a:schemeClr val="tx1"/>
        </a:solidFill>
        <a:latin typeface="+mn-lt"/>
        <a:ea typeface="+mn-ea"/>
        <a:cs typeface="+mn-cs"/>
      </a:defRPr>
    </a:lvl6pPr>
    <a:lvl7pPr marL="1920144" algn="l" defTabSz="640048" rtl="0" eaLnBrk="1" latinLnBrk="0" hangingPunct="1">
      <a:defRPr sz="800" kern="1200">
        <a:solidFill>
          <a:schemeClr val="tx1"/>
        </a:solidFill>
        <a:latin typeface="+mn-lt"/>
        <a:ea typeface="+mn-ea"/>
        <a:cs typeface="+mn-cs"/>
      </a:defRPr>
    </a:lvl7pPr>
    <a:lvl8pPr marL="2240168" algn="l" defTabSz="640048" rtl="0" eaLnBrk="1" latinLnBrk="0" hangingPunct="1">
      <a:defRPr sz="800" kern="1200">
        <a:solidFill>
          <a:schemeClr val="tx1"/>
        </a:solidFill>
        <a:latin typeface="+mn-lt"/>
        <a:ea typeface="+mn-ea"/>
        <a:cs typeface="+mn-cs"/>
      </a:defRPr>
    </a:lvl8pPr>
    <a:lvl9pPr marL="2560192" algn="l" defTabSz="640048"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80D75-6BB4-42AE-B60D-A770006606DA}" type="slidenum">
              <a:rPr lang="en-US"/>
              <a:pPr/>
              <a:t>1</a:t>
            </a:fld>
            <a:endParaRPr lang="en-US" dirty="0"/>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 y="1491298"/>
            <a:ext cx="5440680" cy="1029018"/>
          </a:xfrm>
        </p:spPr>
        <p:txBody>
          <a:bodyPr/>
          <a:lstStyle/>
          <a:p>
            <a:r>
              <a:rPr lang="en-US" smtClean="0"/>
              <a:t>Click to edit Master title style</a:t>
            </a:r>
            <a:endParaRPr lang="en-US"/>
          </a:p>
        </p:txBody>
      </p:sp>
      <p:sp>
        <p:nvSpPr>
          <p:cNvPr id="3" name="Subtitle 2"/>
          <p:cNvSpPr>
            <a:spLocks noGrp="1"/>
          </p:cNvSpPr>
          <p:nvPr>
            <p:ph type="subTitle" idx="1"/>
          </p:nvPr>
        </p:nvSpPr>
        <p:spPr>
          <a:xfrm>
            <a:off x="960120" y="2720340"/>
            <a:ext cx="4480560" cy="1226820"/>
          </a:xfrm>
        </p:spPr>
        <p:txBody>
          <a:bodyPr/>
          <a:lstStyle>
            <a:lvl1pPr marL="0" indent="0" algn="ctr">
              <a:buNone/>
              <a:defRPr>
                <a:solidFill>
                  <a:schemeClr val="tx1">
                    <a:tint val="75000"/>
                  </a:schemeClr>
                </a:solidFill>
              </a:defRPr>
            </a:lvl1pPr>
            <a:lvl2pPr marL="320024" indent="0" algn="ctr">
              <a:buNone/>
              <a:defRPr>
                <a:solidFill>
                  <a:schemeClr val="tx1">
                    <a:tint val="75000"/>
                  </a:schemeClr>
                </a:solidFill>
              </a:defRPr>
            </a:lvl2pPr>
            <a:lvl3pPr marL="640048" indent="0" algn="ctr">
              <a:buNone/>
              <a:defRPr>
                <a:solidFill>
                  <a:schemeClr val="tx1">
                    <a:tint val="75000"/>
                  </a:schemeClr>
                </a:solidFill>
              </a:defRPr>
            </a:lvl3pPr>
            <a:lvl4pPr marL="960072" indent="0" algn="ctr">
              <a:buNone/>
              <a:defRPr>
                <a:solidFill>
                  <a:schemeClr val="tx1">
                    <a:tint val="75000"/>
                  </a:schemeClr>
                </a:solidFill>
              </a:defRPr>
            </a:lvl4pPr>
            <a:lvl5pPr marL="1280096" indent="0" algn="ctr">
              <a:buNone/>
              <a:defRPr>
                <a:solidFill>
                  <a:schemeClr val="tx1">
                    <a:tint val="75000"/>
                  </a:schemeClr>
                </a:solidFill>
              </a:defRPr>
            </a:lvl5pPr>
            <a:lvl6pPr marL="1600120" indent="0" algn="ctr">
              <a:buNone/>
              <a:defRPr>
                <a:solidFill>
                  <a:schemeClr val="tx1">
                    <a:tint val="75000"/>
                  </a:schemeClr>
                </a:solidFill>
              </a:defRPr>
            </a:lvl6pPr>
            <a:lvl7pPr marL="1920144" indent="0" algn="ctr">
              <a:buNone/>
              <a:defRPr>
                <a:solidFill>
                  <a:schemeClr val="tx1">
                    <a:tint val="75000"/>
                  </a:schemeClr>
                </a:solidFill>
              </a:defRPr>
            </a:lvl7pPr>
            <a:lvl8pPr marL="2240168" indent="0" algn="ctr">
              <a:buNone/>
              <a:defRPr>
                <a:solidFill>
                  <a:schemeClr val="tx1">
                    <a:tint val="75000"/>
                  </a:schemeClr>
                </a:solidFill>
              </a:defRPr>
            </a:lvl8pPr>
            <a:lvl9pPr marL="256019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331717470"/>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3245854919"/>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40580" y="192247"/>
            <a:ext cx="1440180" cy="409606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0040" y="192247"/>
            <a:ext cx="4213860" cy="409606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1124675593"/>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68425738"/>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5619" y="3084831"/>
            <a:ext cx="5440680" cy="953453"/>
          </a:xfrm>
        </p:spPr>
        <p:txBody>
          <a:bodyPr anchor="t"/>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505619" y="2034700"/>
            <a:ext cx="5440680" cy="1050131"/>
          </a:xfrm>
        </p:spPr>
        <p:txBody>
          <a:bodyPr anchor="b"/>
          <a:lstStyle>
            <a:lvl1pPr marL="0" indent="0">
              <a:buNone/>
              <a:defRPr sz="1400">
                <a:solidFill>
                  <a:schemeClr val="tx1">
                    <a:tint val="75000"/>
                  </a:schemeClr>
                </a:solidFill>
              </a:defRPr>
            </a:lvl1pPr>
            <a:lvl2pPr marL="320024" indent="0">
              <a:buNone/>
              <a:defRPr sz="1300">
                <a:solidFill>
                  <a:schemeClr val="tx1">
                    <a:tint val="75000"/>
                  </a:schemeClr>
                </a:solidFill>
              </a:defRPr>
            </a:lvl2pPr>
            <a:lvl3pPr marL="640048" indent="0">
              <a:buNone/>
              <a:defRPr sz="1100">
                <a:solidFill>
                  <a:schemeClr val="tx1">
                    <a:tint val="75000"/>
                  </a:schemeClr>
                </a:solidFill>
              </a:defRPr>
            </a:lvl3pPr>
            <a:lvl4pPr marL="960072" indent="0">
              <a:buNone/>
              <a:defRPr sz="1000">
                <a:solidFill>
                  <a:schemeClr val="tx1">
                    <a:tint val="75000"/>
                  </a:schemeClr>
                </a:solidFill>
              </a:defRPr>
            </a:lvl4pPr>
            <a:lvl5pPr marL="1280096" indent="0">
              <a:buNone/>
              <a:defRPr sz="1000">
                <a:solidFill>
                  <a:schemeClr val="tx1">
                    <a:tint val="75000"/>
                  </a:schemeClr>
                </a:solidFill>
              </a:defRPr>
            </a:lvl5pPr>
            <a:lvl6pPr marL="1600120" indent="0">
              <a:buNone/>
              <a:defRPr sz="1000">
                <a:solidFill>
                  <a:schemeClr val="tx1">
                    <a:tint val="75000"/>
                  </a:schemeClr>
                </a:solidFill>
              </a:defRPr>
            </a:lvl6pPr>
            <a:lvl7pPr marL="1920144" indent="0">
              <a:buNone/>
              <a:defRPr sz="1000">
                <a:solidFill>
                  <a:schemeClr val="tx1">
                    <a:tint val="75000"/>
                  </a:schemeClr>
                </a:solidFill>
              </a:defRPr>
            </a:lvl7pPr>
            <a:lvl8pPr marL="2240168" indent="0">
              <a:buNone/>
              <a:defRPr sz="1000">
                <a:solidFill>
                  <a:schemeClr val="tx1">
                    <a:tint val="75000"/>
                  </a:schemeClr>
                </a:solidFill>
              </a:defRPr>
            </a:lvl8pPr>
            <a:lvl9pPr marL="2560192"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3201130256"/>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0040" y="1120140"/>
            <a:ext cx="2827020" cy="316817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53740" y="1120140"/>
            <a:ext cx="2827020" cy="316817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4133614943"/>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20041" y="1074580"/>
            <a:ext cx="2828132" cy="447833"/>
          </a:xfrm>
        </p:spPr>
        <p:txBody>
          <a:bodyPr anchor="b"/>
          <a:lstStyle>
            <a:lvl1pPr marL="0" indent="0">
              <a:buNone/>
              <a:defRPr sz="1700" b="1"/>
            </a:lvl1pPr>
            <a:lvl2pPr marL="320024" indent="0">
              <a:buNone/>
              <a:defRPr sz="1400" b="1"/>
            </a:lvl2pPr>
            <a:lvl3pPr marL="640048" indent="0">
              <a:buNone/>
              <a:defRPr sz="1300" b="1"/>
            </a:lvl3pPr>
            <a:lvl4pPr marL="960072" indent="0">
              <a:buNone/>
              <a:defRPr sz="1100" b="1"/>
            </a:lvl4pPr>
            <a:lvl5pPr marL="1280096" indent="0">
              <a:buNone/>
              <a:defRPr sz="1100" b="1"/>
            </a:lvl5pPr>
            <a:lvl6pPr marL="1600120" indent="0">
              <a:buNone/>
              <a:defRPr sz="1100" b="1"/>
            </a:lvl6pPr>
            <a:lvl7pPr marL="1920144" indent="0">
              <a:buNone/>
              <a:defRPr sz="1100" b="1"/>
            </a:lvl7pPr>
            <a:lvl8pPr marL="2240168" indent="0">
              <a:buNone/>
              <a:defRPr sz="1100" b="1"/>
            </a:lvl8pPr>
            <a:lvl9pPr marL="2560192"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20041" y="1522412"/>
            <a:ext cx="2828132" cy="276590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251518" y="1074580"/>
            <a:ext cx="2829243" cy="447833"/>
          </a:xfrm>
        </p:spPr>
        <p:txBody>
          <a:bodyPr anchor="b"/>
          <a:lstStyle>
            <a:lvl1pPr marL="0" indent="0">
              <a:buNone/>
              <a:defRPr sz="1700" b="1"/>
            </a:lvl1pPr>
            <a:lvl2pPr marL="320024" indent="0">
              <a:buNone/>
              <a:defRPr sz="1400" b="1"/>
            </a:lvl2pPr>
            <a:lvl3pPr marL="640048" indent="0">
              <a:buNone/>
              <a:defRPr sz="1300" b="1"/>
            </a:lvl3pPr>
            <a:lvl4pPr marL="960072" indent="0">
              <a:buNone/>
              <a:defRPr sz="1100" b="1"/>
            </a:lvl4pPr>
            <a:lvl5pPr marL="1280096" indent="0">
              <a:buNone/>
              <a:defRPr sz="1100" b="1"/>
            </a:lvl5pPr>
            <a:lvl6pPr marL="1600120" indent="0">
              <a:buNone/>
              <a:defRPr sz="1100" b="1"/>
            </a:lvl6pPr>
            <a:lvl7pPr marL="1920144" indent="0">
              <a:buNone/>
              <a:defRPr sz="1100" b="1"/>
            </a:lvl7pPr>
            <a:lvl8pPr marL="2240168" indent="0">
              <a:buNone/>
              <a:defRPr sz="1100" b="1"/>
            </a:lvl8pPr>
            <a:lvl9pPr marL="2560192"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251518" y="1522412"/>
            <a:ext cx="2829243" cy="276590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2281778003"/>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1492356361"/>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2217848020"/>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0041" y="191136"/>
            <a:ext cx="2105819" cy="813435"/>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2502536" y="191136"/>
            <a:ext cx="3578225" cy="4097179"/>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0041" y="1004570"/>
            <a:ext cx="2105819" cy="3283744"/>
          </a:xfrm>
        </p:spPr>
        <p:txBody>
          <a:bodyPr/>
          <a:lstStyle>
            <a:lvl1pPr marL="0" indent="0">
              <a:buNone/>
              <a:defRPr sz="1000"/>
            </a:lvl1pPr>
            <a:lvl2pPr marL="320024" indent="0">
              <a:buNone/>
              <a:defRPr sz="800"/>
            </a:lvl2pPr>
            <a:lvl3pPr marL="640048" indent="0">
              <a:buNone/>
              <a:defRPr sz="700"/>
            </a:lvl3pPr>
            <a:lvl4pPr marL="960072" indent="0">
              <a:buNone/>
              <a:defRPr sz="600"/>
            </a:lvl4pPr>
            <a:lvl5pPr marL="1280096" indent="0">
              <a:buNone/>
              <a:defRPr sz="600"/>
            </a:lvl5pPr>
            <a:lvl6pPr marL="1600120" indent="0">
              <a:buNone/>
              <a:defRPr sz="600"/>
            </a:lvl6pPr>
            <a:lvl7pPr marL="1920144" indent="0">
              <a:buNone/>
              <a:defRPr sz="600"/>
            </a:lvl7pPr>
            <a:lvl8pPr marL="2240168" indent="0">
              <a:buNone/>
              <a:defRPr sz="600"/>
            </a:lvl8pPr>
            <a:lvl9pPr marL="2560192"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3504734845"/>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4602" y="3360421"/>
            <a:ext cx="3840480" cy="396717"/>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1254602" y="428942"/>
            <a:ext cx="3840480" cy="2880360"/>
          </a:xfrm>
        </p:spPr>
        <p:txBody>
          <a:bodyPr/>
          <a:lstStyle>
            <a:lvl1pPr marL="0" indent="0">
              <a:buNone/>
              <a:defRPr sz="2200"/>
            </a:lvl1pPr>
            <a:lvl2pPr marL="320024" indent="0">
              <a:buNone/>
              <a:defRPr sz="2000"/>
            </a:lvl2pPr>
            <a:lvl3pPr marL="640048" indent="0">
              <a:buNone/>
              <a:defRPr sz="1700"/>
            </a:lvl3pPr>
            <a:lvl4pPr marL="960072" indent="0">
              <a:buNone/>
              <a:defRPr sz="1400"/>
            </a:lvl4pPr>
            <a:lvl5pPr marL="1280096" indent="0">
              <a:buNone/>
              <a:defRPr sz="1400"/>
            </a:lvl5pPr>
            <a:lvl6pPr marL="1600120" indent="0">
              <a:buNone/>
              <a:defRPr sz="1400"/>
            </a:lvl6pPr>
            <a:lvl7pPr marL="1920144" indent="0">
              <a:buNone/>
              <a:defRPr sz="1400"/>
            </a:lvl7pPr>
            <a:lvl8pPr marL="2240168" indent="0">
              <a:buNone/>
              <a:defRPr sz="1400"/>
            </a:lvl8pPr>
            <a:lvl9pPr marL="2560192" indent="0">
              <a:buNone/>
              <a:defRPr sz="1400"/>
            </a:lvl9pPr>
          </a:lstStyle>
          <a:p>
            <a:endParaRPr lang="en-US" dirty="0"/>
          </a:p>
        </p:txBody>
      </p:sp>
      <p:sp>
        <p:nvSpPr>
          <p:cNvPr id="4" name="Text Placeholder 3"/>
          <p:cNvSpPr>
            <a:spLocks noGrp="1"/>
          </p:cNvSpPr>
          <p:nvPr>
            <p:ph type="body" sz="half" idx="2"/>
          </p:nvPr>
        </p:nvSpPr>
        <p:spPr>
          <a:xfrm>
            <a:off x="1254602" y="3757138"/>
            <a:ext cx="3840480" cy="563403"/>
          </a:xfrm>
        </p:spPr>
        <p:txBody>
          <a:bodyPr/>
          <a:lstStyle>
            <a:lvl1pPr marL="0" indent="0">
              <a:buNone/>
              <a:defRPr sz="1000"/>
            </a:lvl1pPr>
            <a:lvl2pPr marL="320024" indent="0">
              <a:buNone/>
              <a:defRPr sz="800"/>
            </a:lvl2pPr>
            <a:lvl3pPr marL="640048" indent="0">
              <a:buNone/>
              <a:defRPr sz="700"/>
            </a:lvl3pPr>
            <a:lvl4pPr marL="960072" indent="0">
              <a:buNone/>
              <a:defRPr sz="600"/>
            </a:lvl4pPr>
            <a:lvl5pPr marL="1280096" indent="0">
              <a:buNone/>
              <a:defRPr sz="600"/>
            </a:lvl5pPr>
            <a:lvl6pPr marL="1600120" indent="0">
              <a:buNone/>
              <a:defRPr sz="600"/>
            </a:lvl6pPr>
            <a:lvl7pPr marL="1920144" indent="0">
              <a:buNone/>
              <a:defRPr sz="600"/>
            </a:lvl7pPr>
            <a:lvl8pPr marL="2240168" indent="0">
              <a:buNone/>
              <a:defRPr sz="600"/>
            </a:lvl8pPr>
            <a:lvl9pPr marL="2560192"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1629A0-309B-4A3C-AEA3-02A0D280B87F}"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2303146301"/>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 y="192247"/>
            <a:ext cx="5760720" cy="800100"/>
          </a:xfrm>
          <a:prstGeom prst="rect">
            <a:avLst/>
          </a:prstGeom>
        </p:spPr>
        <p:txBody>
          <a:bodyPr vert="horz" lIns="64005" tIns="32003" rIns="64005" bIns="3200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20040" y="1120140"/>
            <a:ext cx="5760720" cy="3168174"/>
          </a:xfrm>
          <a:prstGeom prst="rect">
            <a:avLst/>
          </a:prstGeom>
        </p:spPr>
        <p:txBody>
          <a:bodyPr vert="horz" lIns="64005" tIns="32003" rIns="64005" bIns="320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20040" y="4449445"/>
            <a:ext cx="1493520" cy="255588"/>
          </a:xfrm>
          <a:prstGeom prst="rect">
            <a:avLst/>
          </a:prstGeom>
        </p:spPr>
        <p:txBody>
          <a:bodyPr vert="horz" lIns="64005" tIns="32003" rIns="64005" bIns="32003" rtlCol="0" anchor="ctr"/>
          <a:lstStyle>
            <a:lvl1pPr algn="l">
              <a:defRPr sz="800">
                <a:solidFill>
                  <a:schemeClr val="tx1">
                    <a:tint val="75000"/>
                  </a:schemeClr>
                </a:solidFill>
              </a:defRPr>
            </a:lvl1pPr>
          </a:lstStyle>
          <a:p>
            <a:fld id="{961629A0-309B-4A3C-AEA3-02A0D280B87F}" type="datetimeFigureOut">
              <a:rPr lang="en-US" smtClean="0"/>
              <a:pPr/>
              <a:t>11/6/2017</a:t>
            </a:fld>
            <a:endParaRPr lang="en-US" dirty="0"/>
          </a:p>
        </p:txBody>
      </p:sp>
      <p:sp>
        <p:nvSpPr>
          <p:cNvPr id="5" name="Footer Placeholder 4"/>
          <p:cNvSpPr>
            <a:spLocks noGrp="1"/>
          </p:cNvSpPr>
          <p:nvPr>
            <p:ph type="ftr" sz="quarter" idx="3"/>
          </p:nvPr>
        </p:nvSpPr>
        <p:spPr>
          <a:xfrm>
            <a:off x="2186940" y="4449445"/>
            <a:ext cx="2026920" cy="255588"/>
          </a:xfrm>
          <a:prstGeom prst="rect">
            <a:avLst/>
          </a:prstGeom>
        </p:spPr>
        <p:txBody>
          <a:bodyPr vert="horz" lIns="64005" tIns="32003" rIns="64005" bIns="32003" rtlCol="0" anchor="ctr"/>
          <a:lstStyle>
            <a:lvl1pPr algn="ct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587240" y="4449445"/>
            <a:ext cx="1493520" cy="255588"/>
          </a:xfrm>
          <a:prstGeom prst="rect">
            <a:avLst/>
          </a:prstGeom>
        </p:spPr>
        <p:txBody>
          <a:bodyPr vert="horz" lIns="64005" tIns="32003" rIns="64005" bIns="32003" rtlCol="0" anchor="ctr"/>
          <a:lstStyle>
            <a:lvl1pPr algn="r">
              <a:defRPr sz="800">
                <a:solidFill>
                  <a:schemeClr val="tx1">
                    <a:tint val="75000"/>
                  </a:schemeClr>
                </a:solidFill>
              </a:defRPr>
            </a:lvl1pPr>
          </a:lstStyle>
          <a:p>
            <a:fld id="{EEA49706-DD11-440C-84FB-65D40FBB78DD}" type="slidenum">
              <a:rPr lang="en-US" smtClean="0"/>
              <a:pPr/>
              <a:t>‹#›</a:t>
            </a:fld>
            <a:endParaRPr lang="en-US" dirty="0"/>
          </a:p>
        </p:txBody>
      </p:sp>
    </p:spTree>
    <p:extLst>
      <p:ext uri="{BB962C8B-B14F-4D97-AF65-F5344CB8AC3E}">
        <p14:creationId xmlns:p14="http://schemas.microsoft.com/office/powerpoint/2010/main" val="12818612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push dir="u"/>
  </p:transition>
  <p:timing>
    <p:tnLst>
      <p:par>
        <p:cTn id="1" dur="indefinite" restart="never" nodeType="tmRoot"/>
      </p:par>
    </p:tnLst>
  </p:timing>
  <p:txStyles>
    <p:titleStyle>
      <a:lvl1pPr algn="ctr" defTabSz="640048" rtl="0" eaLnBrk="1" latinLnBrk="0" hangingPunct="1">
        <a:spcBef>
          <a:spcPct val="0"/>
        </a:spcBef>
        <a:buNone/>
        <a:defRPr sz="3100" kern="1200">
          <a:solidFill>
            <a:schemeClr val="tx1"/>
          </a:solidFill>
          <a:latin typeface="+mj-lt"/>
          <a:ea typeface="+mj-ea"/>
          <a:cs typeface="+mj-cs"/>
        </a:defRPr>
      </a:lvl1pPr>
    </p:titleStyle>
    <p:bodyStyle>
      <a:lvl1pPr marL="240018" indent="-240018" algn="l" defTabSz="64004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1pPr>
      <a:lvl2pPr marL="520039" indent="-200015" algn="l" defTabSz="64004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800060" indent="-160012" algn="l" defTabSz="640048"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3pPr>
      <a:lvl4pPr marL="1120084" indent="-160012" algn="l" defTabSz="640048"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1440108" indent="-160012" algn="l" defTabSz="640048"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1760132" indent="-160012" algn="l" defTabSz="640048"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6pPr>
      <a:lvl7pPr marL="2080156" indent="-160012" algn="l" defTabSz="640048"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7pPr>
      <a:lvl8pPr marL="2400180" indent="-160012" algn="l" defTabSz="640048"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8pPr>
      <a:lvl9pPr marL="2720204" indent="-160012" algn="l" defTabSz="640048"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40048" rtl="0" eaLnBrk="1" latinLnBrk="0" hangingPunct="1">
        <a:defRPr sz="1300" kern="1200">
          <a:solidFill>
            <a:schemeClr val="tx1"/>
          </a:solidFill>
          <a:latin typeface="+mn-lt"/>
          <a:ea typeface="+mn-ea"/>
          <a:cs typeface="+mn-cs"/>
        </a:defRPr>
      </a:lvl1pPr>
      <a:lvl2pPr marL="320024" algn="l" defTabSz="640048" rtl="0" eaLnBrk="1" latinLnBrk="0" hangingPunct="1">
        <a:defRPr sz="1300" kern="1200">
          <a:solidFill>
            <a:schemeClr val="tx1"/>
          </a:solidFill>
          <a:latin typeface="+mn-lt"/>
          <a:ea typeface="+mn-ea"/>
          <a:cs typeface="+mn-cs"/>
        </a:defRPr>
      </a:lvl2pPr>
      <a:lvl3pPr marL="640048" algn="l" defTabSz="640048" rtl="0" eaLnBrk="1" latinLnBrk="0" hangingPunct="1">
        <a:defRPr sz="1300" kern="1200">
          <a:solidFill>
            <a:schemeClr val="tx1"/>
          </a:solidFill>
          <a:latin typeface="+mn-lt"/>
          <a:ea typeface="+mn-ea"/>
          <a:cs typeface="+mn-cs"/>
        </a:defRPr>
      </a:lvl3pPr>
      <a:lvl4pPr marL="960072" algn="l" defTabSz="640048" rtl="0" eaLnBrk="1" latinLnBrk="0" hangingPunct="1">
        <a:defRPr sz="1300" kern="1200">
          <a:solidFill>
            <a:schemeClr val="tx1"/>
          </a:solidFill>
          <a:latin typeface="+mn-lt"/>
          <a:ea typeface="+mn-ea"/>
          <a:cs typeface="+mn-cs"/>
        </a:defRPr>
      </a:lvl4pPr>
      <a:lvl5pPr marL="1280096" algn="l" defTabSz="640048" rtl="0" eaLnBrk="1" latinLnBrk="0" hangingPunct="1">
        <a:defRPr sz="1300" kern="1200">
          <a:solidFill>
            <a:schemeClr val="tx1"/>
          </a:solidFill>
          <a:latin typeface="+mn-lt"/>
          <a:ea typeface="+mn-ea"/>
          <a:cs typeface="+mn-cs"/>
        </a:defRPr>
      </a:lvl5pPr>
      <a:lvl6pPr marL="1600120" algn="l" defTabSz="640048" rtl="0" eaLnBrk="1" latinLnBrk="0" hangingPunct="1">
        <a:defRPr sz="1300" kern="1200">
          <a:solidFill>
            <a:schemeClr val="tx1"/>
          </a:solidFill>
          <a:latin typeface="+mn-lt"/>
          <a:ea typeface="+mn-ea"/>
          <a:cs typeface="+mn-cs"/>
        </a:defRPr>
      </a:lvl6pPr>
      <a:lvl7pPr marL="1920144" algn="l" defTabSz="640048" rtl="0" eaLnBrk="1" latinLnBrk="0" hangingPunct="1">
        <a:defRPr sz="1300" kern="1200">
          <a:solidFill>
            <a:schemeClr val="tx1"/>
          </a:solidFill>
          <a:latin typeface="+mn-lt"/>
          <a:ea typeface="+mn-ea"/>
          <a:cs typeface="+mn-cs"/>
        </a:defRPr>
      </a:lvl7pPr>
      <a:lvl8pPr marL="2240168" algn="l" defTabSz="640048" rtl="0" eaLnBrk="1" latinLnBrk="0" hangingPunct="1">
        <a:defRPr sz="1300" kern="1200">
          <a:solidFill>
            <a:schemeClr val="tx1"/>
          </a:solidFill>
          <a:latin typeface="+mn-lt"/>
          <a:ea typeface="+mn-ea"/>
          <a:cs typeface="+mn-cs"/>
        </a:defRPr>
      </a:lvl8pPr>
      <a:lvl9pPr marL="2560192" algn="l" defTabSz="640048"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320040" y="192248"/>
            <a:ext cx="5760720" cy="4288313"/>
          </a:xfrm>
        </p:spPr>
        <p:txBody>
          <a:bodyPr>
            <a:normAutofit/>
          </a:bodyPr>
          <a:lstStyle/>
          <a:p>
            <a:pPr lvl="0"/>
            <a:r>
              <a:rPr lang="en-US" dirty="0" smtClean="0"/>
              <a:t>I</a:t>
            </a:r>
            <a:r>
              <a:rPr lang="en-US" dirty="0" smtClean="0"/>
              <a:t>I.	Resolving Title Defects </a:t>
            </a:r>
            <a:br>
              <a:rPr lang="en-US" dirty="0" smtClean="0"/>
            </a:br>
            <a:r>
              <a:rPr lang="en-US" dirty="0" smtClean="0"/>
              <a:t>Before Closing</a:t>
            </a:r>
            <a:br>
              <a:rPr lang="en-US" dirty="0" smtClean="0"/>
            </a:br>
            <a:r>
              <a:rPr lang="en-US" dirty="0"/>
              <a:t/>
            </a:r>
            <a:br>
              <a:rPr lang="en-US" dirty="0"/>
            </a:br>
            <a:r>
              <a:rPr lang="en-US" sz="1600" b="1" dirty="0" smtClean="0"/>
              <a:t>Stephen M. Parham</a:t>
            </a:r>
            <a:r>
              <a:rPr lang="en-US" sz="1600" i="1" dirty="0" smtClean="0"/>
              <a:t/>
            </a:r>
            <a:br>
              <a:rPr lang="en-US" sz="1600" i="1" dirty="0" smtClean="0"/>
            </a:br>
            <a:r>
              <a:rPr lang="en-US" sz="1600" b="1" dirty="0" smtClean="0"/>
              <a:t>Bloom Sugarman, LLP</a:t>
            </a:r>
            <a:br>
              <a:rPr lang="en-US" sz="1600" b="1" dirty="0" smtClean="0"/>
            </a:br>
            <a:r>
              <a:rPr lang="en-US" sz="1600" i="1" dirty="0" smtClean="0"/>
              <a:t>NBI Real Estate Closings From Start to Finish</a:t>
            </a:r>
            <a:br>
              <a:rPr lang="en-US" sz="1600" i="1" dirty="0" smtClean="0"/>
            </a:br>
            <a:r>
              <a:rPr lang="en-US" sz="1600" i="1" dirty="0" smtClean="0"/>
              <a:t>December 18, 2017</a:t>
            </a:r>
            <a:endParaRPr lang="en-US" sz="1600" i="1"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373381"/>
            <a:ext cx="5760720" cy="618967"/>
          </a:xfrm>
        </p:spPr>
        <p:txBody>
          <a:bodyPr>
            <a:normAutofit fontScale="90000"/>
          </a:bodyPr>
          <a:lstStyle/>
          <a:p>
            <a:pPr lvl="0"/>
            <a:r>
              <a:rPr lang="en-US" b="1" dirty="0" smtClean="0"/>
              <a:t>Quit Claim Deeds</a:t>
            </a:r>
            <a:r>
              <a:rPr lang="en-US" dirty="0" smtClean="0"/>
              <a:t/>
            </a:r>
            <a:br>
              <a:rPr lang="en-US" dirty="0" smtClean="0"/>
            </a:br>
            <a:endParaRPr lang="en-US" dirty="0"/>
          </a:p>
        </p:txBody>
      </p:sp>
      <p:sp>
        <p:nvSpPr>
          <p:cNvPr id="3" name="Content Placeholder 2"/>
          <p:cNvSpPr>
            <a:spLocks noGrp="1"/>
          </p:cNvSpPr>
          <p:nvPr>
            <p:ph idx="1"/>
          </p:nvPr>
        </p:nvSpPr>
        <p:spPr>
          <a:xfrm>
            <a:off x="320040" y="1028700"/>
            <a:ext cx="5760720" cy="3352800"/>
          </a:xfrm>
        </p:spPr>
        <p:txBody>
          <a:bodyPr>
            <a:noAutofit/>
          </a:bodyPr>
          <a:lstStyle/>
          <a:p>
            <a:r>
              <a:rPr lang="en-US" sz="1400" dirty="0"/>
              <a:t>As opposed to a warranty deed, a quitclaim deed does not offer any guarantees that the owner has good title or even ownership at all; it simply conveys whatever interest exists at the time of the deed’s signing. </a:t>
            </a:r>
            <a:endParaRPr lang="en-US" sz="1400" dirty="0" smtClean="0"/>
          </a:p>
          <a:p>
            <a:pPr marL="0" indent="0">
              <a:spcBef>
                <a:spcPts val="0"/>
              </a:spcBef>
              <a:buNone/>
            </a:pPr>
            <a:endParaRPr lang="en-US" sz="1400" dirty="0" smtClean="0"/>
          </a:p>
          <a:p>
            <a:r>
              <a:rPr lang="en-US" sz="1400" dirty="0" smtClean="0"/>
              <a:t>When </a:t>
            </a:r>
            <a:r>
              <a:rPr lang="en-US" sz="1400" dirty="0"/>
              <a:t>there is a cloud on the title, the title insurance company may require a quitclaim deed in order to restore marketability of the owner’s title. </a:t>
            </a:r>
            <a:endParaRPr lang="en-US" sz="1400" dirty="0" smtClean="0"/>
          </a:p>
          <a:p>
            <a:pPr marL="0" indent="0">
              <a:spcBef>
                <a:spcPts val="0"/>
              </a:spcBef>
              <a:buNone/>
            </a:pPr>
            <a:endParaRPr lang="en-US" sz="1400" dirty="0"/>
          </a:p>
          <a:p>
            <a:r>
              <a:rPr lang="en-US" sz="1400" dirty="0" smtClean="0"/>
              <a:t>Record </a:t>
            </a:r>
            <a:r>
              <a:rPr lang="en-US" sz="1400" dirty="0"/>
              <a:t>the quitclaim deed with the clerk of the </a:t>
            </a:r>
            <a:r>
              <a:rPr lang="en-US" sz="1400" dirty="0" smtClean="0"/>
              <a:t>appropriate court </a:t>
            </a:r>
            <a:r>
              <a:rPr lang="en-US" sz="1400" dirty="0"/>
              <a:t>in the county where the property is located. </a:t>
            </a:r>
            <a:endParaRPr lang="en-US" sz="1400" dirty="0" smtClean="0"/>
          </a:p>
          <a:p>
            <a:pPr marL="0" indent="0">
              <a:spcBef>
                <a:spcPts val="0"/>
              </a:spcBef>
              <a:buNone/>
            </a:pPr>
            <a:endParaRPr lang="en-US" sz="1400" dirty="0" smtClean="0"/>
          </a:p>
          <a:p>
            <a:r>
              <a:rPr lang="en-US" sz="1400" dirty="0" smtClean="0"/>
              <a:t>This </a:t>
            </a:r>
            <a:r>
              <a:rPr lang="en-US" sz="1400" dirty="0"/>
              <a:t>provides official notice of the land transfer and makes the instrument part of the public record; if unrecorded, it may be void to subsequent purchasers for valuable </a:t>
            </a:r>
            <a:r>
              <a:rPr lang="en-US" sz="1400" dirty="0" smtClean="0"/>
              <a:t>consideration</a:t>
            </a:r>
            <a:endParaRPr lang="en-US" sz="1400" dirty="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Escrow Agreements</a:t>
            </a:r>
            <a:endParaRPr lang="en-US" dirty="0"/>
          </a:p>
        </p:txBody>
      </p:sp>
      <p:sp>
        <p:nvSpPr>
          <p:cNvPr id="3" name="Content Placeholder 2"/>
          <p:cNvSpPr>
            <a:spLocks noGrp="1"/>
          </p:cNvSpPr>
          <p:nvPr>
            <p:ph idx="1"/>
          </p:nvPr>
        </p:nvSpPr>
        <p:spPr>
          <a:xfrm>
            <a:off x="320040" y="1028700"/>
            <a:ext cx="5760720" cy="3259614"/>
          </a:xfrm>
        </p:spPr>
        <p:txBody>
          <a:bodyPr>
            <a:noAutofit/>
          </a:bodyPr>
          <a:lstStyle/>
          <a:p>
            <a:r>
              <a:rPr lang="en-US" sz="1100" dirty="0" smtClean="0"/>
              <a:t>Escrow </a:t>
            </a:r>
            <a:r>
              <a:rPr lang="en-US" sz="1100" dirty="0"/>
              <a:t>agreements may involve postponed delivery of the deed, the purchase price, mortgage or security deeds and notes, or all of these items</a:t>
            </a:r>
            <a:r>
              <a:rPr lang="en-US" sz="1100" dirty="0" smtClean="0"/>
              <a:t>.</a:t>
            </a:r>
          </a:p>
          <a:p>
            <a:endParaRPr lang="en-US" sz="1100" dirty="0"/>
          </a:p>
          <a:p>
            <a:r>
              <a:rPr lang="en-US" sz="1100" dirty="0" smtClean="0"/>
              <a:t>Escrows </a:t>
            </a:r>
            <a:r>
              <a:rPr lang="en-US" sz="1100" dirty="0"/>
              <a:t>enable parties to close a sale or loan without waiting for clearance of all liens or claims against the property by escrowing part or the entire purchase price to be disbursed upon receipt of all the necessary cancellations or occurrence of other conditions</a:t>
            </a:r>
            <a:r>
              <a:rPr lang="en-US" sz="1100" dirty="0" smtClean="0"/>
              <a:t>.</a:t>
            </a:r>
          </a:p>
          <a:p>
            <a:endParaRPr lang="en-US" sz="1100" dirty="0"/>
          </a:p>
          <a:p>
            <a:r>
              <a:rPr lang="en-US" sz="1100" dirty="0" smtClean="0"/>
              <a:t>Some </a:t>
            </a:r>
            <a:r>
              <a:rPr lang="en-US" sz="1100" dirty="0"/>
              <a:t>thing to look for in a valid escrow agreement </a:t>
            </a:r>
            <a:r>
              <a:rPr lang="en-US" sz="1100" dirty="0" smtClean="0"/>
              <a:t>include: </a:t>
            </a:r>
          </a:p>
          <a:p>
            <a:pPr lvl="1"/>
            <a:r>
              <a:rPr lang="en-US" sz="1100" dirty="0" smtClean="0"/>
              <a:t>writing </a:t>
            </a:r>
          </a:p>
          <a:p>
            <a:pPr lvl="1"/>
            <a:r>
              <a:rPr lang="en-US" sz="1100" dirty="0" smtClean="0"/>
              <a:t>actual </a:t>
            </a:r>
            <a:r>
              <a:rPr lang="en-US" sz="1100" dirty="0"/>
              <a:t>contract between the real parties at </a:t>
            </a:r>
            <a:r>
              <a:rPr lang="en-US" sz="1100" dirty="0" smtClean="0"/>
              <a:t>interest</a:t>
            </a:r>
          </a:p>
          <a:p>
            <a:pPr lvl="1"/>
            <a:r>
              <a:rPr lang="en-US" sz="1100" dirty="0" smtClean="0"/>
              <a:t>an </a:t>
            </a:r>
            <a:r>
              <a:rPr lang="en-US" sz="1100" dirty="0"/>
              <a:t>absolute deposit of an instrument or other proper subject </a:t>
            </a:r>
            <a:r>
              <a:rPr lang="en-US" sz="1100" dirty="0" smtClean="0"/>
              <a:t>matter</a:t>
            </a:r>
          </a:p>
          <a:p>
            <a:pPr lvl="1"/>
            <a:r>
              <a:rPr lang="en-US" sz="1100" dirty="0" smtClean="0"/>
              <a:t>pursuant </a:t>
            </a:r>
            <a:r>
              <a:rPr lang="en-US" sz="1100" dirty="0"/>
              <a:t>to the agreement, the instrument passes out of control of the depositor to withdraw the deposit; </a:t>
            </a:r>
            <a:endParaRPr lang="en-US" sz="1100" dirty="0" smtClean="0"/>
          </a:p>
          <a:p>
            <a:pPr lvl="1"/>
            <a:r>
              <a:rPr lang="en-US" sz="1100" dirty="0" smtClean="0"/>
              <a:t>the </a:t>
            </a:r>
            <a:r>
              <a:rPr lang="en-US" sz="1100" dirty="0"/>
              <a:t>person to whom the instrument or other subject matter is delivered must, by mutual consent, act as the agent of both parties; </a:t>
            </a:r>
            <a:endParaRPr lang="en-US" sz="1100" dirty="0" smtClean="0"/>
          </a:p>
          <a:p>
            <a:pPr lvl="1"/>
            <a:r>
              <a:rPr lang="en-US" sz="1100" dirty="0"/>
              <a:t>t</a:t>
            </a:r>
            <a:r>
              <a:rPr lang="en-US" sz="1100" dirty="0" smtClean="0"/>
              <a:t>he </a:t>
            </a:r>
            <a:r>
              <a:rPr lang="en-US" sz="1100" dirty="0"/>
              <a:t>agreement must contain a delivery provision, in which the grantor/</a:t>
            </a:r>
            <a:r>
              <a:rPr lang="en-US" sz="1100" dirty="0" err="1"/>
              <a:t>escrowor</a:t>
            </a:r>
            <a:r>
              <a:rPr lang="en-US" sz="1100" dirty="0"/>
              <a:t> makes delivery to the grantee/</a:t>
            </a:r>
            <a:r>
              <a:rPr lang="en-US" sz="1100" dirty="0" err="1"/>
              <a:t>escrowee</a:t>
            </a:r>
            <a:r>
              <a:rPr lang="en-US" sz="1100" dirty="0" smtClean="0"/>
              <a:t>.</a:t>
            </a:r>
            <a:endParaRPr lang="en-US" sz="1100" dirty="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Title Endorsements</a:t>
            </a:r>
            <a:endParaRPr lang="en-US" sz="3200" b="1" dirty="0"/>
          </a:p>
        </p:txBody>
      </p:sp>
      <p:sp>
        <p:nvSpPr>
          <p:cNvPr id="3" name="Content Placeholder 2"/>
          <p:cNvSpPr>
            <a:spLocks noGrp="1"/>
          </p:cNvSpPr>
          <p:nvPr>
            <p:ph idx="1"/>
          </p:nvPr>
        </p:nvSpPr>
        <p:spPr/>
        <p:txBody>
          <a:bodyPr>
            <a:normAutofit fontScale="70000" lnSpcReduction="20000"/>
          </a:bodyPr>
          <a:lstStyle/>
          <a:p>
            <a:r>
              <a:rPr lang="en-US" dirty="0"/>
              <a:t>Endorsements are used to modify the coverage of a title insurance policy on real property.  </a:t>
            </a:r>
            <a:endParaRPr lang="en-US" dirty="0" smtClean="0"/>
          </a:p>
          <a:p>
            <a:endParaRPr lang="en-US" dirty="0" smtClean="0"/>
          </a:p>
          <a:p>
            <a:r>
              <a:rPr lang="en-US" dirty="0" smtClean="0"/>
              <a:t>There </a:t>
            </a:r>
            <a:r>
              <a:rPr lang="en-US" dirty="0"/>
              <a:t>are various title insurance policies made available to owners of real property by title companies including standard coverage, but, if a sale or assignment  is complicated, or, if there are specific problems unique the deal at hand, it may be desirable to expand the policy coverage in order to protect the Seller, Buyer, and/or Lender in the transaction.  </a:t>
            </a:r>
            <a:endParaRPr lang="en-US" dirty="0" smtClean="0"/>
          </a:p>
          <a:p>
            <a:endParaRPr lang="en-US" dirty="0"/>
          </a:p>
          <a:p>
            <a:r>
              <a:rPr lang="en-US" dirty="0" smtClean="0"/>
              <a:t>Endorsements </a:t>
            </a:r>
            <a:r>
              <a:rPr lang="en-US" dirty="0"/>
              <a:t>can modify any part of the title policy; however, they are most commonly used </a:t>
            </a:r>
            <a:r>
              <a:rPr lang="en-US" dirty="0" smtClean="0"/>
              <a:t>to </a:t>
            </a:r>
            <a:r>
              <a:rPr lang="en-US" dirty="0"/>
              <a:t>expand the standard title policy for more comprehensive coverage in order to address </a:t>
            </a:r>
            <a:r>
              <a:rPr lang="en-US" dirty="0" smtClean="0"/>
              <a:t>either a </a:t>
            </a:r>
            <a:r>
              <a:rPr lang="en-US" dirty="0"/>
              <a:t>particular title issue affecting </a:t>
            </a:r>
            <a:r>
              <a:rPr lang="en-US" dirty="0" smtClean="0"/>
              <a:t>or </a:t>
            </a:r>
            <a:r>
              <a:rPr lang="en-US" dirty="0"/>
              <a:t>potentially </a:t>
            </a:r>
            <a:r>
              <a:rPr lang="en-US" dirty="0" smtClean="0"/>
              <a:t>affecting </a:t>
            </a:r>
            <a:r>
              <a:rPr lang="en-US" dirty="0"/>
              <a:t>the real property in question</a:t>
            </a:r>
            <a:endParaRPr lang="en-US" dirty="0"/>
          </a:p>
        </p:txBody>
      </p:sp>
    </p:spTree>
    <p:extLst>
      <p:ext uri="{BB962C8B-B14F-4D97-AF65-F5344CB8AC3E}">
        <p14:creationId xmlns:p14="http://schemas.microsoft.com/office/powerpoint/2010/main" val="48756369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Common Types of Endorsements</a:t>
            </a:r>
            <a:endParaRPr lang="en-US" sz="3200" b="1" dirty="0"/>
          </a:p>
        </p:txBody>
      </p:sp>
      <p:sp>
        <p:nvSpPr>
          <p:cNvPr id="3" name="Content Placeholder 2"/>
          <p:cNvSpPr>
            <a:spLocks noGrp="1"/>
          </p:cNvSpPr>
          <p:nvPr>
            <p:ph idx="1"/>
          </p:nvPr>
        </p:nvSpPr>
        <p:spPr>
          <a:xfrm>
            <a:off x="320040" y="952500"/>
            <a:ext cx="5760720" cy="3335814"/>
          </a:xfrm>
        </p:spPr>
        <p:txBody>
          <a:bodyPr>
            <a:normAutofit fontScale="32500" lnSpcReduction="20000"/>
          </a:bodyPr>
          <a:lstStyle/>
          <a:p>
            <a:endParaRPr lang="en-US" dirty="0" smtClean="0"/>
          </a:p>
          <a:p>
            <a:r>
              <a:rPr lang="en-US" sz="3700" dirty="0"/>
              <a:t>Comprehensive Endorsement </a:t>
            </a:r>
            <a:endParaRPr lang="en-US" sz="3700" dirty="0" smtClean="0"/>
          </a:p>
          <a:p>
            <a:endParaRPr lang="en-US" sz="3700" dirty="0" smtClean="0"/>
          </a:p>
          <a:p>
            <a:r>
              <a:rPr lang="en-US" sz="3700" dirty="0" smtClean="0"/>
              <a:t>Condominium </a:t>
            </a:r>
            <a:r>
              <a:rPr lang="en-US" sz="3700" dirty="0"/>
              <a:t>Endorsement.  </a:t>
            </a:r>
            <a:endParaRPr lang="en-US" sz="3700" dirty="0" smtClean="0"/>
          </a:p>
          <a:p>
            <a:endParaRPr lang="en-US" sz="3700" dirty="0"/>
          </a:p>
          <a:p>
            <a:r>
              <a:rPr lang="en-US" sz="3700" dirty="0" smtClean="0"/>
              <a:t>Planned </a:t>
            </a:r>
            <a:r>
              <a:rPr lang="en-US" sz="3700" dirty="0"/>
              <a:t>Unit Development (PUD) Endorsement </a:t>
            </a:r>
            <a:endParaRPr lang="en-US" sz="3700" dirty="0" smtClean="0"/>
          </a:p>
          <a:p>
            <a:endParaRPr lang="en-US" sz="3700" dirty="0"/>
          </a:p>
          <a:p>
            <a:r>
              <a:rPr lang="en-US" sz="3700" dirty="0" smtClean="0"/>
              <a:t>Mineral Endorsement</a:t>
            </a:r>
          </a:p>
          <a:p>
            <a:endParaRPr lang="en-US" sz="3700" dirty="0"/>
          </a:p>
          <a:p>
            <a:r>
              <a:rPr lang="en-US" sz="3700" dirty="0"/>
              <a:t>Use of </a:t>
            </a:r>
            <a:r>
              <a:rPr lang="en-US" sz="3700" dirty="0" smtClean="0"/>
              <a:t>Easement </a:t>
            </a:r>
          </a:p>
          <a:p>
            <a:endParaRPr lang="en-US" sz="3700" dirty="0" smtClean="0"/>
          </a:p>
          <a:p>
            <a:r>
              <a:rPr lang="en-US" sz="3700" dirty="0" smtClean="0"/>
              <a:t>Encroachments </a:t>
            </a:r>
            <a:r>
              <a:rPr lang="en-US" sz="3700" dirty="0"/>
              <a:t>on Adjoining </a:t>
            </a:r>
            <a:r>
              <a:rPr lang="en-US" sz="3700" dirty="0" smtClean="0"/>
              <a:t>Property</a:t>
            </a:r>
          </a:p>
          <a:p>
            <a:endParaRPr lang="en-US" sz="3700" dirty="0" smtClean="0"/>
          </a:p>
          <a:p>
            <a:r>
              <a:rPr lang="en-US" sz="3700" dirty="0" smtClean="0"/>
              <a:t>Encroachments </a:t>
            </a:r>
            <a:r>
              <a:rPr lang="en-US" sz="3700" dirty="0"/>
              <a:t>on </a:t>
            </a:r>
            <a:r>
              <a:rPr lang="en-US" sz="3700" dirty="0" smtClean="0"/>
              <a:t>Easements </a:t>
            </a:r>
          </a:p>
          <a:p>
            <a:endParaRPr lang="en-US" sz="3700" dirty="0"/>
          </a:p>
          <a:p>
            <a:r>
              <a:rPr lang="en-US" sz="3700" dirty="0"/>
              <a:t>EPA </a:t>
            </a:r>
            <a:r>
              <a:rPr lang="en-US" sz="3700" dirty="0" smtClean="0"/>
              <a:t>Endorsement </a:t>
            </a:r>
          </a:p>
          <a:p>
            <a:endParaRPr lang="en-US" sz="3700" dirty="0" smtClean="0"/>
          </a:p>
          <a:p>
            <a:r>
              <a:rPr lang="en-US" sz="3700" dirty="0" smtClean="0"/>
              <a:t>Variable </a:t>
            </a:r>
            <a:r>
              <a:rPr lang="en-US" sz="3700" dirty="0"/>
              <a:t>Rate Mortgage </a:t>
            </a:r>
            <a:r>
              <a:rPr lang="en-US" sz="3700" dirty="0" smtClean="0"/>
              <a:t>Endorsement </a:t>
            </a:r>
          </a:p>
          <a:p>
            <a:endParaRPr lang="en-US" dirty="0" smtClean="0"/>
          </a:p>
          <a:p>
            <a:endParaRPr lang="en-US" dirty="0"/>
          </a:p>
        </p:txBody>
      </p:sp>
    </p:spTree>
    <p:extLst>
      <p:ext uri="{BB962C8B-B14F-4D97-AF65-F5344CB8AC3E}">
        <p14:creationId xmlns:p14="http://schemas.microsoft.com/office/powerpoint/2010/main" val="309852626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More Endorsements</a:t>
            </a:r>
            <a:endParaRPr lang="en-US" sz="3200" b="1" dirty="0"/>
          </a:p>
        </p:txBody>
      </p:sp>
      <p:sp>
        <p:nvSpPr>
          <p:cNvPr id="3" name="Content Placeholder 2"/>
          <p:cNvSpPr>
            <a:spLocks noGrp="1"/>
          </p:cNvSpPr>
          <p:nvPr>
            <p:ph idx="1"/>
          </p:nvPr>
        </p:nvSpPr>
        <p:spPr>
          <a:xfrm>
            <a:off x="320040" y="1333500"/>
            <a:ext cx="5760720" cy="2954814"/>
          </a:xfrm>
        </p:spPr>
        <p:txBody>
          <a:bodyPr>
            <a:normAutofit/>
          </a:bodyPr>
          <a:lstStyle/>
          <a:p>
            <a:pPr>
              <a:spcBef>
                <a:spcPts val="0"/>
              </a:spcBef>
            </a:pPr>
            <a:r>
              <a:rPr lang="en-US" sz="1200" dirty="0"/>
              <a:t>Negative </a:t>
            </a:r>
            <a:r>
              <a:rPr lang="en-US" sz="1200" dirty="0" smtClean="0"/>
              <a:t>Amortization </a:t>
            </a:r>
          </a:p>
          <a:p>
            <a:pPr marL="0" indent="0">
              <a:spcBef>
                <a:spcPts val="0"/>
              </a:spcBef>
              <a:buNone/>
            </a:pPr>
            <a:endParaRPr lang="en-US" sz="1200" dirty="0" smtClean="0"/>
          </a:p>
          <a:p>
            <a:pPr>
              <a:spcBef>
                <a:spcPts val="0"/>
              </a:spcBef>
            </a:pPr>
            <a:r>
              <a:rPr lang="en-US" sz="1200" dirty="0" smtClean="0"/>
              <a:t>Date </a:t>
            </a:r>
            <a:r>
              <a:rPr lang="en-US" sz="1200" dirty="0"/>
              <a:t>Down </a:t>
            </a:r>
            <a:r>
              <a:rPr lang="en-US" sz="1200" dirty="0" smtClean="0"/>
              <a:t>Endorsement</a:t>
            </a:r>
          </a:p>
          <a:p>
            <a:pPr marL="0" indent="0">
              <a:spcBef>
                <a:spcPts val="0"/>
              </a:spcBef>
              <a:buNone/>
            </a:pPr>
            <a:endParaRPr lang="en-US" sz="1200" dirty="0" smtClean="0"/>
          </a:p>
          <a:p>
            <a:pPr>
              <a:spcBef>
                <a:spcPts val="0"/>
              </a:spcBef>
            </a:pPr>
            <a:r>
              <a:rPr lang="en-US" sz="1200" dirty="0"/>
              <a:t>M</a:t>
            </a:r>
            <a:r>
              <a:rPr lang="en-US" sz="1200" dirty="0" smtClean="0"/>
              <a:t>odification Agreement</a:t>
            </a:r>
          </a:p>
          <a:p>
            <a:pPr marL="0" indent="0">
              <a:spcBef>
                <a:spcPts val="0"/>
              </a:spcBef>
              <a:buNone/>
            </a:pPr>
            <a:endParaRPr lang="en-US" sz="1200" dirty="0"/>
          </a:p>
          <a:p>
            <a:pPr>
              <a:spcBef>
                <a:spcPts val="0"/>
              </a:spcBef>
            </a:pPr>
            <a:r>
              <a:rPr lang="en-US" sz="1200" dirty="0"/>
              <a:t>Environmental Protection </a:t>
            </a:r>
            <a:r>
              <a:rPr lang="en-US" sz="1200" dirty="0" smtClean="0"/>
              <a:t>Lien</a:t>
            </a:r>
          </a:p>
          <a:p>
            <a:pPr marL="0" indent="0">
              <a:spcBef>
                <a:spcPts val="0"/>
              </a:spcBef>
              <a:buNone/>
            </a:pPr>
            <a:endParaRPr lang="en-US" sz="1200" dirty="0"/>
          </a:p>
          <a:p>
            <a:pPr>
              <a:spcBef>
                <a:spcPts val="0"/>
              </a:spcBef>
            </a:pPr>
            <a:r>
              <a:rPr lang="en-US" sz="1200" dirty="0"/>
              <a:t>Zoning (Unimproved Land</a:t>
            </a:r>
            <a:r>
              <a:rPr lang="en-US" sz="1200" dirty="0" smtClean="0"/>
              <a:t>)</a:t>
            </a:r>
          </a:p>
          <a:p>
            <a:pPr marL="0" indent="0">
              <a:spcBef>
                <a:spcPts val="0"/>
              </a:spcBef>
              <a:buNone/>
            </a:pPr>
            <a:endParaRPr lang="en-US" sz="1200" dirty="0"/>
          </a:p>
          <a:p>
            <a:pPr>
              <a:spcBef>
                <a:spcPts val="0"/>
              </a:spcBef>
            </a:pPr>
            <a:r>
              <a:rPr lang="en-US" sz="1200" dirty="0"/>
              <a:t>Zoning (Improved Land</a:t>
            </a:r>
            <a:r>
              <a:rPr lang="en-US" sz="1200" dirty="0" smtClean="0"/>
              <a:t>)</a:t>
            </a:r>
          </a:p>
          <a:p>
            <a:pPr marL="0" indent="0">
              <a:spcBef>
                <a:spcPts val="0"/>
              </a:spcBef>
              <a:buNone/>
            </a:pPr>
            <a:endParaRPr lang="en-US" sz="1200" dirty="0"/>
          </a:p>
          <a:p>
            <a:pPr>
              <a:spcBef>
                <a:spcPts val="0"/>
              </a:spcBef>
            </a:pPr>
            <a:r>
              <a:rPr lang="en-US" sz="1200" dirty="0" smtClean="0"/>
              <a:t>Access</a:t>
            </a:r>
            <a:endParaRPr lang="en-US" sz="1200" dirty="0"/>
          </a:p>
          <a:p>
            <a:endParaRPr lang="en-US" dirty="0" smtClean="0"/>
          </a:p>
        </p:txBody>
      </p:sp>
    </p:spTree>
    <p:extLst>
      <p:ext uri="{BB962C8B-B14F-4D97-AF65-F5344CB8AC3E}">
        <p14:creationId xmlns:p14="http://schemas.microsoft.com/office/powerpoint/2010/main" val="27407439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Marketable Title</a:t>
            </a:r>
            <a:br>
              <a:rPr lang="en-US" sz="3200" b="1" dirty="0" smtClean="0"/>
            </a:br>
            <a:endParaRPr lang="en-US" sz="3200" b="1" dirty="0"/>
          </a:p>
        </p:txBody>
      </p:sp>
      <p:sp>
        <p:nvSpPr>
          <p:cNvPr id="3" name="Content Placeholder 2"/>
          <p:cNvSpPr>
            <a:spLocks noGrp="1"/>
          </p:cNvSpPr>
          <p:nvPr>
            <p:ph idx="1"/>
          </p:nvPr>
        </p:nvSpPr>
        <p:spPr/>
        <p:txBody>
          <a:bodyPr/>
          <a:lstStyle/>
          <a:p>
            <a:pPr marL="0" indent="0">
              <a:buNone/>
            </a:pPr>
            <a:r>
              <a:rPr lang="en-US" dirty="0" smtClean="0"/>
              <a:t>Marketable means </a:t>
            </a:r>
            <a:r>
              <a:rPr lang="en-US" dirty="0"/>
              <a:t>that the chain of ownership (title) to a particular piece of property is clear and free from defects.  </a:t>
            </a:r>
            <a:r>
              <a:rPr lang="en-US" dirty="0" smtClean="0"/>
              <a:t>As </a:t>
            </a:r>
            <a:r>
              <a:rPr lang="en-US" dirty="0"/>
              <a:t>such, </a:t>
            </a:r>
            <a:r>
              <a:rPr lang="en-US" dirty="0" smtClean="0"/>
              <a:t>the property can </a:t>
            </a:r>
            <a:r>
              <a:rPr lang="en-US" dirty="0"/>
              <a:t>be marketed for sale and transferred without additional effort by the seller or potential buyer.</a:t>
            </a:r>
          </a:p>
          <a:p>
            <a:endParaRPr lang="en-US" dirty="0"/>
          </a:p>
        </p:txBody>
      </p:sp>
    </p:spTree>
    <p:extLst>
      <p:ext uri="{BB962C8B-B14F-4D97-AF65-F5344CB8AC3E}">
        <p14:creationId xmlns:p14="http://schemas.microsoft.com/office/powerpoint/2010/main" val="10856789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Insurable Title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Insurable </a:t>
            </a:r>
            <a:r>
              <a:rPr lang="en-US" sz="2000" dirty="0"/>
              <a:t>title does, or may have, a known defect or defects in the chain of title.  However, with an insurable title, a title insurance company has agreed in advance to provide insurance against the defects ever affecting the ownership or value of the property</a:t>
            </a:r>
            <a:endParaRPr lang="en-US" sz="2000"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Why does it matter?</a:t>
            </a:r>
            <a:endParaRPr lang="en-US" dirty="0" smtClean="0"/>
          </a:p>
        </p:txBody>
      </p:sp>
      <p:sp>
        <p:nvSpPr>
          <p:cNvPr id="3" name="Content Placeholder 2"/>
          <p:cNvSpPr>
            <a:spLocks noGrp="1"/>
          </p:cNvSpPr>
          <p:nvPr>
            <p:ph idx="1"/>
          </p:nvPr>
        </p:nvSpPr>
        <p:spPr/>
        <p:txBody>
          <a:bodyPr>
            <a:normAutofit fontScale="85000" lnSpcReduction="10000"/>
          </a:bodyPr>
          <a:lstStyle/>
          <a:p>
            <a:r>
              <a:rPr lang="en-US" sz="2000" dirty="0"/>
              <a:t>If a property does not have a current, valid title insurance policy and there is a defect in the chain of title, then the defect must be cured or repaired before a seller can convey marketable title.  </a:t>
            </a:r>
            <a:endParaRPr lang="en-US" sz="2000" dirty="0" smtClean="0"/>
          </a:p>
          <a:p>
            <a:pPr marL="0" indent="0">
              <a:buNone/>
            </a:pPr>
            <a:endParaRPr lang="en-US" sz="2000" dirty="0" smtClean="0"/>
          </a:p>
          <a:p>
            <a:r>
              <a:rPr lang="en-US" sz="2000" dirty="0" smtClean="0"/>
              <a:t>If </a:t>
            </a:r>
            <a:r>
              <a:rPr lang="en-US" sz="2000" dirty="0"/>
              <a:t>there is a current policy, rather than curing or fixing the defect, which can be very expensive and time consuming, the title insurance company may elect to insure against any problem the defect may cause in the future.  </a:t>
            </a:r>
            <a:endParaRPr lang="en-US" sz="2000" dirty="0" smtClean="0"/>
          </a:p>
          <a:p>
            <a:endParaRPr lang="en-US" sz="2000" dirty="0" smtClean="0"/>
          </a:p>
          <a:p>
            <a:r>
              <a:rPr lang="en-US" sz="2000" dirty="0" smtClean="0"/>
              <a:t>Some </a:t>
            </a:r>
            <a:r>
              <a:rPr lang="en-US" sz="2000" dirty="0"/>
              <a:t>defects in title may never become a problem or threaten the value or ownership of the property. </a:t>
            </a:r>
            <a:endParaRPr lang="en-US" sz="2000" dirty="0" smtClean="0"/>
          </a:p>
          <a:p>
            <a:pPr marL="0" indent="0">
              <a:buNone/>
            </a:pPr>
            <a:endParaRPr lang="en-US" sz="2000" dirty="0" smtClean="0"/>
          </a:p>
          <a:p>
            <a:pPr marL="0" indent="0">
              <a:buNone/>
            </a:pPr>
            <a:endParaRPr lang="en-US"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Apparent Breaks in Chain of Title</a:t>
            </a:r>
            <a:endParaRPr lang="en-US" dirty="0"/>
          </a:p>
        </p:txBody>
      </p:sp>
      <p:sp>
        <p:nvSpPr>
          <p:cNvPr id="3" name="Content Placeholder 2"/>
          <p:cNvSpPr>
            <a:spLocks noGrp="1"/>
          </p:cNvSpPr>
          <p:nvPr>
            <p:ph idx="1"/>
          </p:nvPr>
        </p:nvSpPr>
        <p:spPr/>
        <p:txBody>
          <a:bodyPr>
            <a:normAutofit fontScale="70000" lnSpcReduction="20000"/>
          </a:bodyPr>
          <a:lstStyle/>
          <a:p>
            <a:r>
              <a:rPr lang="en-US" sz="2400" dirty="0" smtClean="0"/>
              <a:t>Apparent </a:t>
            </a:r>
            <a:r>
              <a:rPr lang="en-US" sz="2400" dirty="0"/>
              <a:t>breaks are not actually breaks in the chain of title. </a:t>
            </a:r>
            <a:endParaRPr lang="en-US" sz="2400" dirty="0" smtClean="0"/>
          </a:p>
          <a:p>
            <a:pPr marL="0" indent="0">
              <a:buNone/>
            </a:pPr>
            <a:endParaRPr lang="en-US" sz="2400" dirty="0" smtClean="0"/>
          </a:p>
          <a:p>
            <a:r>
              <a:rPr lang="en-US" sz="2400" dirty="0" smtClean="0"/>
              <a:t>They </a:t>
            </a:r>
            <a:r>
              <a:rPr lang="en-US" sz="2400" dirty="0"/>
              <a:t>are cases or situations in which certain necessary information, reflecting actual facts, have not been filed for record. </a:t>
            </a:r>
            <a:endParaRPr lang="en-US" sz="2400" dirty="0" smtClean="0"/>
          </a:p>
          <a:p>
            <a:endParaRPr lang="en-US" sz="2400" dirty="0"/>
          </a:p>
          <a:p>
            <a:r>
              <a:rPr lang="en-US" sz="2400" dirty="0" smtClean="0"/>
              <a:t>Common Types of Apparent Breaks:</a:t>
            </a:r>
          </a:p>
          <a:p>
            <a:pPr lvl="1"/>
            <a:r>
              <a:rPr lang="en-US" sz="2200" dirty="0" smtClean="0"/>
              <a:t>Unrecorded </a:t>
            </a:r>
            <a:r>
              <a:rPr lang="en-US" sz="2200" dirty="0"/>
              <a:t>Instruments</a:t>
            </a:r>
            <a:r>
              <a:rPr lang="en-US" sz="2200" dirty="0" smtClean="0"/>
              <a:t>.</a:t>
            </a:r>
            <a:endParaRPr lang="en-US" sz="2200" dirty="0"/>
          </a:p>
          <a:p>
            <a:pPr lvl="1"/>
            <a:r>
              <a:rPr lang="en-US" sz="2200" dirty="0"/>
              <a:t>Matters of Probate.</a:t>
            </a:r>
          </a:p>
          <a:p>
            <a:pPr lvl="1"/>
            <a:r>
              <a:rPr lang="en-US" sz="2200" dirty="0" smtClean="0"/>
              <a:t>Matters </a:t>
            </a:r>
            <a:r>
              <a:rPr lang="en-US" sz="2200" dirty="0"/>
              <a:t>of Corporation.  </a:t>
            </a:r>
          </a:p>
          <a:p>
            <a:pPr lvl="1"/>
            <a:r>
              <a:rPr lang="en-US" sz="2200" dirty="0"/>
              <a:t>Divorce Proceedings in Different Jurisdictions. </a:t>
            </a:r>
            <a:endParaRPr lang="en-US" sz="2200" dirty="0" smtClean="0"/>
          </a:p>
          <a:p>
            <a:pPr lvl="1"/>
            <a:r>
              <a:rPr lang="en-US" sz="2200" dirty="0" smtClean="0"/>
              <a:t>Proof </a:t>
            </a:r>
            <a:r>
              <a:rPr lang="en-US" sz="2200" dirty="0"/>
              <a:t>of </a:t>
            </a:r>
            <a:r>
              <a:rPr lang="en-US" sz="2200" dirty="0" smtClean="0"/>
              <a:t>Death.</a:t>
            </a:r>
          </a:p>
          <a:p>
            <a:pPr lvl="1"/>
            <a:r>
              <a:rPr lang="en-US" sz="2200" dirty="0" smtClean="0"/>
              <a:t>Variation </a:t>
            </a:r>
            <a:r>
              <a:rPr lang="en-US" sz="2200" dirty="0"/>
              <a:t>in Names.</a:t>
            </a:r>
            <a:endParaRPr lang="en-US" sz="2200" dirty="0" smtClean="0"/>
          </a:p>
          <a:p>
            <a:endParaRPr lang="en-US" sz="2000" dirty="0"/>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Real Breaks in Chain of Title</a:t>
            </a:r>
            <a:endParaRPr lang="en-US" dirty="0"/>
          </a:p>
        </p:txBody>
      </p:sp>
      <p:sp>
        <p:nvSpPr>
          <p:cNvPr id="3" name="Content Placeholder 2"/>
          <p:cNvSpPr>
            <a:spLocks noGrp="1"/>
          </p:cNvSpPr>
          <p:nvPr>
            <p:ph idx="1"/>
          </p:nvPr>
        </p:nvSpPr>
        <p:spPr/>
        <p:txBody>
          <a:bodyPr>
            <a:noAutofit/>
          </a:bodyPr>
          <a:lstStyle/>
          <a:p>
            <a:r>
              <a:rPr lang="en-US" sz="1200" dirty="0" smtClean="0"/>
              <a:t>Conversely</a:t>
            </a:r>
            <a:r>
              <a:rPr lang="en-US" sz="1200" dirty="0"/>
              <a:t>, real breaks are actual breaks in the chain of title. These situations cannot be cured by adding certain additional information to the records. </a:t>
            </a:r>
            <a:endParaRPr lang="en-US" sz="1200" dirty="0" smtClean="0"/>
          </a:p>
          <a:p>
            <a:endParaRPr lang="en-US" sz="1200" dirty="0"/>
          </a:p>
          <a:p>
            <a:r>
              <a:rPr lang="en-US" sz="1200" dirty="0" smtClean="0"/>
              <a:t>These </a:t>
            </a:r>
            <a:r>
              <a:rPr lang="en-US" sz="1200" dirty="0"/>
              <a:t>situations relate to parties who claim and hold certain rights, title or interest in the property which are adverse to those being claimed by the present record owners.  </a:t>
            </a:r>
            <a:endParaRPr lang="en-US" sz="1200" dirty="0" smtClean="0"/>
          </a:p>
          <a:p>
            <a:endParaRPr lang="en-US" sz="1400" dirty="0"/>
          </a:p>
          <a:p>
            <a:r>
              <a:rPr lang="en-US" sz="1200" dirty="0" smtClean="0"/>
              <a:t>These </a:t>
            </a:r>
            <a:r>
              <a:rPr lang="en-US" sz="1200" dirty="0"/>
              <a:t>real breaks can be corrected by the elimination of the rights and interests of these claimants through one of the following methods:</a:t>
            </a:r>
          </a:p>
          <a:p>
            <a:pPr lvl="1"/>
            <a:r>
              <a:rPr lang="en-US" sz="1200" dirty="0" smtClean="0"/>
              <a:t>The </a:t>
            </a:r>
            <a:r>
              <a:rPr lang="en-US" sz="1200" dirty="0"/>
              <a:t>execution and filing for record of a proper quitclaim deed.</a:t>
            </a:r>
          </a:p>
          <a:p>
            <a:pPr lvl="1"/>
            <a:r>
              <a:rPr lang="en-US" sz="1200" dirty="0"/>
              <a:t>The filing and completion of a quiet title action or a trespass to try title action with a certified copy of the final judgment or decree filed for record.</a:t>
            </a:r>
          </a:p>
          <a:p>
            <a:pPr lvl="1"/>
            <a:r>
              <a:rPr lang="en-US" sz="1200" dirty="0"/>
              <a:t>The provisions of the state's marketable title act, if any.</a:t>
            </a:r>
          </a:p>
          <a:p>
            <a:pPr lvl="1"/>
            <a:r>
              <a:rPr lang="en-US" sz="1200" dirty="0"/>
              <a:t>In some jurisdictions, by recording an affidavit of adverse possession relative to the uninterrupted period of adverse possession established by state </a:t>
            </a:r>
            <a:r>
              <a:rPr lang="en-US" sz="1200" dirty="0" smtClean="0"/>
              <a:t>law.</a:t>
            </a:r>
          </a:p>
          <a:p>
            <a:pPr marL="320024" lvl="1" indent="0">
              <a:buNone/>
            </a:pPr>
            <a:endParaRPr lang="en-US" sz="1400"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Real Breaks in Chain of Title (Cont’d)</a:t>
            </a:r>
            <a:endParaRPr lang="en-US" dirty="0"/>
          </a:p>
        </p:txBody>
      </p:sp>
      <p:sp>
        <p:nvSpPr>
          <p:cNvPr id="3" name="Content Placeholder 2"/>
          <p:cNvSpPr>
            <a:spLocks noGrp="1"/>
          </p:cNvSpPr>
          <p:nvPr>
            <p:ph idx="1"/>
          </p:nvPr>
        </p:nvSpPr>
        <p:spPr/>
        <p:txBody>
          <a:bodyPr>
            <a:normAutofit/>
          </a:bodyPr>
          <a:lstStyle/>
          <a:p>
            <a:r>
              <a:rPr lang="en-US" sz="1400" dirty="0"/>
              <a:t>Types of Real </a:t>
            </a:r>
            <a:r>
              <a:rPr lang="en-US" sz="1400" dirty="0" smtClean="0"/>
              <a:t>Breaks in Chain of Title: </a:t>
            </a:r>
            <a:r>
              <a:rPr lang="en-US" sz="1400" dirty="0"/>
              <a:t>	</a:t>
            </a:r>
          </a:p>
          <a:p>
            <a:pPr lvl="1"/>
            <a:r>
              <a:rPr lang="en-US" sz="1400" dirty="0"/>
              <a:t>Errors in public records.  </a:t>
            </a:r>
          </a:p>
          <a:p>
            <a:pPr lvl="1"/>
            <a:r>
              <a:rPr lang="en-US" sz="1400" dirty="0"/>
              <a:t>Unknown liens. </a:t>
            </a:r>
          </a:p>
          <a:p>
            <a:pPr lvl="1"/>
            <a:r>
              <a:rPr lang="en-US" sz="1400" dirty="0"/>
              <a:t>Illegal deeds. </a:t>
            </a:r>
          </a:p>
          <a:p>
            <a:pPr lvl="1"/>
            <a:r>
              <a:rPr lang="en-US" sz="1400" dirty="0"/>
              <a:t>Missing heirs. </a:t>
            </a:r>
          </a:p>
          <a:p>
            <a:pPr lvl="1"/>
            <a:r>
              <a:rPr lang="en-US" sz="1400" dirty="0"/>
              <a:t>Forgeries.</a:t>
            </a:r>
          </a:p>
          <a:p>
            <a:pPr lvl="1"/>
            <a:r>
              <a:rPr lang="en-US" sz="1400" dirty="0"/>
              <a:t>Undiscovered encumbrances. </a:t>
            </a:r>
          </a:p>
          <a:p>
            <a:pPr lvl="1"/>
            <a:r>
              <a:rPr lang="en-US" sz="1400" dirty="0"/>
              <a:t>Unknown easements. </a:t>
            </a:r>
          </a:p>
          <a:p>
            <a:pPr lvl="1"/>
            <a:r>
              <a:rPr lang="en-US" sz="1400" dirty="0"/>
              <a:t>Boundary/survey disputes. </a:t>
            </a:r>
          </a:p>
          <a:p>
            <a:pPr lvl="1"/>
            <a:r>
              <a:rPr lang="en-US" sz="1400" dirty="0"/>
              <a:t>Undiscovered will. </a:t>
            </a:r>
          </a:p>
          <a:p>
            <a:pPr lvl="1"/>
            <a:r>
              <a:rPr lang="en-US" sz="1400" dirty="0"/>
              <a:t>False impersonation of previous owner. </a:t>
            </a:r>
          </a:p>
          <a:p>
            <a:pPr lvl="1"/>
            <a:r>
              <a:rPr lang="en-US" sz="1400" dirty="0"/>
              <a:t>Easements.</a:t>
            </a:r>
          </a:p>
          <a:p>
            <a:endParaRPr lang="en-US" sz="2000" dirty="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92247"/>
            <a:ext cx="5760720" cy="927893"/>
          </a:xfrm>
        </p:spPr>
        <p:txBody>
          <a:bodyPr>
            <a:normAutofit fontScale="90000"/>
          </a:bodyPr>
          <a:lstStyle/>
          <a:p>
            <a:pPr lvl="0"/>
            <a:r>
              <a:rPr lang="en-US" sz="2500" b="1" dirty="0"/>
              <a:t/>
            </a:r>
            <a:br>
              <a:rPr lang="en-US" sz="2500" b="1" dirty="0"/>
            </a:br>
            <a:r>
              <a:rPr lang="en-US" sz="2500" b="1" dirty="0" smtClean="0"/>
              <a:t>Other Potential Title Issues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2000" b="1" dirty="0" smtClean="0"/>
              <a:t>Adverse </a:t>
            </a:r>
            <a:r>
              <a:rPr lang="en-US" sz="2000" b="1" dirty="0"/>
              <a:t>Possession.</a:t>
            </a:r>
            <a:endParaRPr lang="en-US" sz="2000" dirty="0"/>
          </a:p>
          <a:p>
            <a:endParaRPr lang="en-US" sz="2000" dirty="0" smtClean="0"/>
          </a:p>
          <a:p>
            <a:r>
              <a:rPr lang="en-US" sz="2000" dirty="0" smtClean="0"/>
              <a:t>Adverse </a:t>
            </a:r>
            <a:r>
              <a:rPr lang="en-US" sz="2000" dirty="0"/>
              <a:t>possession is a method of acquiring title to real </a:t>
            </a:r>
            <a:r>
              <a:rPr lang="en-US" sz="2000" dirty="0" smtClean="0"/>
              <a:t>estate.</a:t>
            </a:r>
          </a:p>
          <a:p>
            <a:pPr marL="0" indent="0">
              <a:buNone/>
            </a:pPr>
            <a:endParaRPr lang="en-US" sz="2000" dirty="0" smtClean="0"/>
          </a:p>
          <a:p>
            <a:r>
              <a:rPr lang="en-US" sz="2000" dirty="0" smtClean="0"/>
              <a:t>The </a:t>
            </a:r>
            <a:r>
              <a:rPr lang="en-US" sz="2000" dirty="0"/>
              <a:t>essential elements of an adverse possession sufficient to create title to land in a claimant </a:t>
            </a:r>
            <a:r>
              <a:rPr lang="en-US" sz="2000" dirty="0" smtClean="0"/>
              <a:t>are:</a:t>
            </a:r>
          </a:p>
          <a:p>
            <a:pPr lvl="1"/>
            <a:r>
              <a:rPr lang="en-US" sz="1800" dirty="0" smtClean="0"/>
              <a:t>Owner </a:t>
            </a:r>
            <a:r>
              <a:rPr lang="en-US" sz="1800" dirty="0"/>
              <a:t>is ousted of possession and kept out </a:t>
            </a:r>
            <a:r>
              <a:rPr lang="en-US" sz="1800" dirty="0" smtClean="0"/>
              <a:t>uninterruptedly</a:t>
            </a:r>
          </a:p>
          <a:p>
            <a:pPr lvl="1"/>
            <a:r>
              <a:rPr lang="en-US" sz="1800" dirty="0" smtClean="0"/>
              <a:t>Requisite </a:t>
            </a:r>
            <a:r>
              <a:rPr lang="en-US" sz="1800" dirty="0"/>
              <a:t>period of </a:t>
            </a:r>
            <a:r>
              <a:rPr lang="en-US" sz="1800" dirty="0" smtClean="0"/>
              <a:t>time (Ex: 20 years)</a:t>
            </a:r>
          </a:p>
          <a:p>
            <a:pPr lvl="1"/>
            <a:r>
              <a:rPr lang="en-US" sz="1800" dirty="0" smtClean="0"/>
              <a:t>Open</a:t>
            </a:r>
            <a:r>
              <a:rPr lang="en-US" sz="1800" dirty="0"/>
              <a:t>, visible, and exclusive possession </a:t>
            </a:r>
            <a:r>
              <a:rPr lang="en-US" sz="1800" dirty="0" smtClean="0"/>
              <a:t>by </a:t>
            </a:r>
            <a:r>
              <a:rPr lang="en-US" sz="1800" dirty="0"/>
              <a:t>the </a:t>
            </a:r>
            <a:r>
              <a:rPr lang="en-US" sz="1800" dirty="0" smtClean="0"/>
              <a:t>claimant </a:t>
            </a:r>
          </a:p>
          <a:p>
            <a:pPr lvl="1"/>
            <a:r>
              <a:rPr lang="en-US" sz="1800" dirty="0" smtClean="0"/>
              <a:t>Claim </a:t>
            </a:r>
            <a:r>
              <a:rPr lang="en-US" sz="1800" dirty="0"/>
              <a:t>of </a:t>
            </a:r>
            <a:r>
              <a:rPr lang="en-US" sz="1800" dirty="0" smtClean="0"/>
              <a:t>right</a:t>
            </a:r>
          </a:p>
          <a:p>
            <a:pPr lvl="1"/>
            <a:r>
              <a:rPr lang="en-US" sz="1800" dirty="0" smtClean="0"/>
              <a:t>Intention </a:t>
            </a:r>
            <a:r>
              <a:rPr lang="en-US" sz="1800" dirty="0"/>
              <a:t>of using the </a:t>
            </a:r>
            <a:r>
              <a:rPr lang="en-US" sz="1800" dirty="0" smtClean="0"/>
              <a:t>property</a:t>
            </a:r>
          </a:p>
          <a:p>
            <a:pPr lvl="1"/>
            <a:r>
              <a:rPr lang="en-US" sz="1800" dirty="0" smtClean="0"/>
              <a:t>Without owner's </a:t>
            </a:r>
            <a:r>
              <a:rPr lang="en-US" sz="1800" dirty="0"/>
              <a:t>consent. </a:t>
            </a:r>
            <a:endParaRPr lang="en-US" sz="1800" dirty="0" smtClean="0"/>
          </a:p>
          <a:p>
            <a:pPr lvl="1"/>
            <a:endParaRPr lang="en-US" sz="2000" dirty="0" smtClean="0"/>
          </a:p>
          <a:p>
            <a:r>
              <a:rPr lang="en-US" sz="2000" dirty="0" smtClean="0"/>
              <a:t>Whatever </a:t>
            </a:r>
            <a:r>
              <a:rPr lang="en-US" sz="2000" dirty="0"/>
              <a:t>the period required in the particular jurisdiction and under the particular circumstances, title by adverse possession cannot be acquired unless it is shown that the adverse possession continued for that specific period. </a:t>
            </a:r>
          </a:p>
          <a:p>
            <a:endParaRPr lang="en-US" sz="2000" dirty="0"/>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533400"/>
            <a:ext cx="5760720" cy="640080"/>
          </a:xfrm>
        </p:spPr>
        <p:txBody>
          <a:bodyPr>
            <a:normAutofit fontScale="90000"/>
          </a:bodyPr>
          <a:lstStyle/>
          <a:p>
            <a:pPr lvl="0"/>
            <a:r>
              <a:rPr lang="en-US" b="1" dirty="0" smtClean="0"/>
              <a:t>Curative Instruments</a:t>
            </a:r>
            <a:r>
              <a:rPr lang="en-US" dirty="0" smtClean="0"/>
              <a:t/>
            </a:r>
            <a:br>
              <a:rPr lang="en-US" dirty="0" smtClean="0"/>
            </a:br>
            <a:endParaRPr lang="en-US" dirty="0"/>
          </a:p>
        </p:txBody>
      </p:sp>
      <p:sp>
        <p:nvSpPr>
          <p:cNvPr id="3" name="Content Placeholder 2"/>
          <p:cNvSpPr>
            <a:spLocks noGrp="1"/>
          </p:cNvSpPr>
          <p:nvPr>
            <p:ph idx="1"/>
          </p:nvPr>
        </p:nvSpPr>
        <p:spPr>
          <a:xfrm>
            <a:off x="381000" y="1257300"/>
            <a:ext cx="5760720" cy="2688114"/>
          </a:xfrm>
        </p:spPr>
        <p:txBody>
          <a:bodyPr>
            <a:normAutofit fontScale="62500" lnSpcReduction="20000"/>
          </a:bodyPr>
          <a:lstStyle/>
          <a:p>
            <a:pPr lvl="0"/>
            <a:r>
              <a:rPr lang="en-US" sz="2000" dirty="0"/>
              <a:t>Rental Division </a:t>
            </a:r>
            <a:r>
              <a:rPr lang="en-US" sz="2000" dirty="0" smtClean="0"/>
              <a:t>Order</a:t>
            </a:r>
            <a:endParaRPr lang="en-US" sz="2000" dirty="0"/>
          </a:p>
          <a:p>
            <a:pPr lvl="0"/>
            <a:r>
              <a:rPr lang="en-US" sz="2000" dirty="0" smtClean="0"/>
              <a:t>Lease </a:t>
            </a:r>
            <a:r>
              <a:rPr lang="en-US" sz="2000" dirty="0"/>
              <a:t>Ratification</a:t>
            </a:r>
            <a:r>
              <a:rPr lang="en-US" sz="2000" dirty="0" smtClean="0"/>
              <a:t>.</a:t>
            </a:r>
            <a:endParaRPr lang="en-US" sz="2000" dirty="0"/>
          </a:p>
          <a:p>
            <a:pPr lvl="0"/>
            <a:r>
              <a:rPr lang="en-US" sz="2000" dirty="0" smtClean="0"/>
              <a:t>Lease Amendments</a:t>
            </a:r>
            <a:endParaRPr lang="en-US" sz="2000" dirty="0"/>
          </a:p>
          <a:p>
            <a:pPr lvl="0"/>
            <a:r>
              <a:rPr lang="en-US" sz="2000" dirty="0" smtClean="0"/>
              <a:t>Lease </a:t>
            </a:r>
            <a:r>
              <a:rPr lang="en-US" sz="2000" dirty="0"/>
              <a:t>Amendments - Extension of Primary </a:t>
            </a:r>
            <a:r>
              <a:rPr lang="en-US" sz="2000" dirty="0" smtClean="0"/>
              <a:t>Term</a:t>
            </a:r>
            <a:endParaRPr lang="en-US" sz="2000" dirty="0"/>
          </a:p>
          <a:p>
            <a:pPr lvl="0"/>
            <a:r>
              <a:rPr lang="en-US" sz="2000" dirty="0" smtClean="0"/>
              <a:t>Release </a:t>
            </a:r>
            <a:r>
              <a:rPr lang="en-US" sz="2000" dirty="0"/>
              <a:t>of Lien, or Deed of </a:t>
            </a:r>
            <a:r>
              <a:rPr lang="en-US" sz="2000" dirty="0" smtClean="0"/>
              <a:t>Trust</a:t>
            </a:r>
            <a:endParaRPr lang="en-US" sz="2000" dirty="0"/>
          </a:p>
          <a:p>
            <a:pPr lvl="0"/>
            <a:r>
              <a:rPr lang="en-US" sz="2000" dirty="0" smtClean="0"/>
              <a:t>Subordination Agreement</a:t>
            </a:r>
            <a:endParaRPr lang="en-US" sz="2000" dirty="0"/>
          </a:p>
          <a:p>
            <a:pPr lvl="0"/>
            <a:r>
              <a:rPr lang="en-US" sz="2000" dirty="0" smtClean="0"/>
              <a:t>Quitclaim Deed (See below)</a:t>
            </a:r>
          </a:p>
          <a:p>
            <a:pPr lvl="0"/>
            <a:r>
              <a:rPr lang="en-US" sz="2000" dirty="0" smtClean="0"/>
              <a:t>Escrow Agreement (See below)</a:t>
            </a:r>
            <a:endParaRPr lang="en-US" sz="2000" dirty="0"/>
          </a:p>
          <a:p>
            <a:pPr lvl="0"/>
            <a:r>
              <a:rPr lang="en-US" sz="2000" dirty="0" smtClean="0"/>
              <a:t>Affidavit </a:t>
            </a:r>
            <a:r>
              <a:rPr lang="en-US" sz="2000" dirty="0"/>
              <a:t>of Joint Tenancy</a:t>
            </a:r>
          </a:p>
          <a:p>
            <a:pPr lvl="0"/>
            <a:r>
              <a:rPr lang="en-US" sz="2000" dirty="0" smtClean="0"/>
              <a:t>Affidavit </a:t>
            </a:r>
            <a:r>
              <a:rPr lang="en-US" sz="2000" dirty="0"/>
              <a:t>of Identity</a:t>
            </a:r>
          </a:p>
          <a:p>
            <a:pPr lvl="0"/>
            <a:r>
              <a:rPr lang="en-US" sz="2000" dirty="0" smtClean="0"/>
              <a:t>Affidavit </a:t>
            </a:r>
            <a:r>
              <a:rPr lang="en-US" sz="2000" dirty="0"/>
              <a:t>of Heirship</a:t>
            </a:r>
          </a:p>
          <a:p>
            <a:pPr lvl="0"/>
            <a:r>
              <a:rPr lang="en-US" sz="2000" dirty="0" smtClean="0"/>
              <a:t>Affidavit </a:t>
            </a:r>
            <a:r>
              <a:rPr lang="en-US" sz="2000" dirty="0"/>
              <a:t>of Adverse Possession</a:t>
            </a:r>
          </a:p>
          <a:p>
            <a:pPr lvl="0"/>
            <a:r>
              <a:rPr lang="en-US" sz="2000" dirty="0" smtClean="0"/>
              <a:t>Affidavit </a:t>
            </a:r>
            <a:r>
              <a:rPr lang="en-US" sz="2000" dirty="0"/>
              <a:t>of Use and Possession</a:t>
            </a:r>
          </a:p>
          <a:p>
            <a:endParaRPr lang="en-US" sz="2000" dirty="0"/>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TotalTime>
  <Words>870</Words>
  <Application>Microsoft Office PowerPoint</Application>
  <PresentationFormat>Custom</PresentationFormat>
  <Paragraphs>134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II. Resolving Title Defects  Before Closing  Stephen M. Parham Bloom Sugarman, LLP NBI Real Estate Closings From Start to Finish December 18, 2017</vt:lpstr>
      <vt:lpstr>Marketable Title </vt:lpstr>
      <vt:lpstr>Insurable Title</vt:lpstr>
      <vt:lpstr>Why does it matter?</vt:lpstr>
      <vt:lpstr>Apparent Breaks in Chain of Title</vt:lpstr>
      <vt:lpstr>Real Breaks in Chain of Title</vt:lpstr>
      <vt:lpstr>Real Breaks in Chain of Title (Cont’d)</vt:lpstr>
      <vt:lpstr> Other Potential Title Issues </vt:lpstr>
      <vt:lpstr>Curative Instruments </vt:lpstr>
      <vt:lpstr>Quit Claim Deeds </vt:lpstr>
      <vt:lpstr>Escrow Agreements</vt:lpstr>
      <vt:lpstr>Title Endorsements</vt:lpstr>
      <vt:lpstr>Common Types of Endorsements</vt:lpstr>
      <vt:lpstr>More Endorsements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PARALEGAL’S GUIDE TO CONDUCTING THE TITLE SEARCH AND EXAMINATION</dc:title>
  <dc:creator>Hoeppner, Nicole</dc:creator>
  <cp:lastModifiedBy>Steve Parham</cp:lastModifiedBy>
  <cp:revision>23</cp:revision>
  <dcterms:modified xsi:type="dcterms:W3CDTF">2017-11-06T16:48:29Z</dcterms:modified>
</cp:coreProperties>
</file>